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sldIdLst>
    <p:sldId id="257" r:id="rId2"/>
  </p:sldIdLst>
  <p:sldSz cx="37490400" cy="21031200"/>
  <p:notesSz cx="9144000" cy="6858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93A8C9"/>
    <a:srgbClr val="F5DED5"/>
    <a:srgbClr val="020000"/>
    <a:srgbClr val="55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039" autoAdjust="0"/>
    <p:restoredTop sz="93230" autoAdjust="0"/>
  </p:normalViewPr>
  <p:slideViewPr>
    <p:cSldViewPr snapToGrid="0" snapToObjects="1">
      <p:cViewPr varScale="1">
        <p:scale>
          <a:sx n="33" d="100"/>
          <a:sy n="33" d="100"/>
        </p:scale>
        <p:origin x="-1120" y="-160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1119188"/>
            <a:ext cx="32334200" cy="40655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2286000"/>
            <a:chOff x="0" y="0"/>
            <a:chExt cx="37490400" cy="4891798"/>
          </a:xfrm>
          <a:solidFill>
            <a:schemeClr val="tx2">
              <a:lumMod val="50000"/>
              <a:lumOff val="5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" y="18365792"/>
            <a:ext cx="5417820" cy="40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0" y="19697700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234698" y="47588"/>
            <a:ext cx="16174621" cy="1692397"/>
          </a:xfrm>
        </p:spPr>
        <p:txBody>
          <a:bodyPr/>
          <a:lstStyle/>
          <a:p>
            <a:r>
              <a:rPr lang="en-US" dirty="0" smtClean="0"/>
              <a:t>Neural Nets for Bus Arrival Time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044302" y="397565"/>
            <a:ext cx="12326832" cy="1339795"/>
          </a:xfrm>
        </p:spPr>
        <p:txBody>
          <a:bodyPr/>
          <a:lstStyle/>
          <a:p>
            <a:r>
              <a:rPr lang="en-US" dirty="0" smtClean="0"/>
              <a:t>Cooper Sloan, Alan Edelman, </a:t>
            </a:r>
            <a:r>
              <a:rPr lang="en-US" dirty="0" err="1" smtClean="0"/>
              <a:t>Jiahao</a:t>
            </a:r>
            <a:r>
              <a:rPr lang="en-US" dirty="0" smtClean="0"/>
              <a:t> Chen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3596" y="397565"/>
            <a:ext cx="8476084" cy="928316"/>
          </a:xfrm>
        </p:spPr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EECS</a:t>
            </a:r>
          </a:p>
          <a:p>
            <a:r>
              <a:rPr lang="en-US" sz="3600" dirty="0" smtClean="0"/>
              <a:t>MIT </a:t>
            </a:r>
            <a:r>
              <a:rPr lang="en-US" sz="3600" dirty="0"/>
              <a:t>EECS Undergraduate </a:t>
            </a:r>
            <a:r>
              <a:rPr lang="en-US" sz="3600" dirty="0" smtClean="0"/>
              <a:t>Research</a:t>
            </a:r>
          </a:p>
          <a:p>
            <a:r>
              <a:rPr lang="en-US" sz="3600" dirty="0" smtClean="0"/>
              <a:t> and </a:t>
            </a:r>
            <a:r>
              <a:rPr lang="en-US" sz="3600" dirty="0"/>
              <a:t>Innovation Scholar</a:t>
            </a:r>
            <a:endParaRPr lang="en-US" sz="36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0693" y="2662686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920693" y="4124493"/>
            <a:ext cx="15694671" cy="599757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4400" dirty="0" smtClean="0"/>
              <a:t>Predict </a:t>
            </a:r>
            <a:r>
              <a:rPr lang="en-US" sz="4400" dirty="0" smtClean="0"/>
              <a:t>arrival </a:t>
            </a:r>
            <a:r>
              <a:rPr lang="en-US" sz="4400" dirty="0"/>
              <a:t>times </a:t>
            </a:r>
            <a:r>
              <a:rPr lang="en-US" sz="4400" dirty="0" smtClean="0"/>
              <a:t>-&gt; optimize </a:t>
            </a:r>
            <a:r>
              <a:rPr lang="en-US" sz="4400" dirty="0"/>
              <a:t>network </a:t>
            </a:r>
            <a:r>
              <a:rPr lang="en-US" sz="4400" dirty="0" smtClean="0"/>
              <a:t>traffic</a:t>
            </a:r>
          </a:p>
          <a:p>
            <a:pPr marL="457200" indent="-457200">
              <a:buFont typeface="Arial"/>
              <a:buChar char="•"/>
            </a:pPr>
            <a:r>
              <a:rPr lang="en-US" sz="4400" dirty="0"/>
              <a:t>Important: Accurate Bus Arrival Prediction Times</a:t>
            </a:r>
          </a:p>
          <a:p>
            <a:pPr marL="457200" indent="-457200">
              <a:buFont typeface="Arial"/>
              <a:buChar char="•"/>
            </a:pPr>
            <a:r>
              <a:rPr lang="en-US" sz="4400" dirty="0" smtClean="0"/>
              <a:t>Machine learning </a:t>
            </a:r>
            <a:r>
              <a:rPr lang="en-US" sz="4400" dirty="0" smtClean="0"/>
              <a:t>and </a:t>
            </a:r>
            <a:r>
              <a:rPr lang="en-US" sz="4400" dirty="0" smtClean="0"/>
              <a:t>Statistical </a:t>
            </a:r>
            <a:r>
              <a:rPr lang="en-US" sz="4400" dirty="0" smtClean="0"/>
              <a:t>models and </a:t>
            </a:r>
            <a:endParaRPr lang="en-US" sz="4400" dirty="0"/>
          </a:p>
          <a:p>
            <a:pPr marL="457200" indent="-457200">
              <a:buFont typeface="Arial"/>
              <a:buChar char="•"/>
            </a:pPr>
            <a:r>
              <a:rPr lang="en-US" sz="4400" dirty="0"/>
              <a:t>L</a:t>
            </a:r>
            <a:r>
              <a:rPr lang="en-US" sz="4400" dirty="0" smtClean="0"/>
              <a:t>imited </a:t>
            </a:r>
            <a:r>
              <a:rPr lang="en-US" sz="4400" dirty="0" smtClean="0"/>
              <a:t>in their accuracy</a:t>
            </a:r>
          </a:p>
          <a:p>
            <a:pPr marL="457200" indent="-457200">
              <a:buFont typeface="Arial"/>
              <a:buChar char="•"/>
            </a:pPr>
            <a:r>
              <a:rPr lang="en-US" sz="4400" dirty="0" smtClean="0"/>
              <a:t>Massachusetts </a:t>
            </a:r>
            <a:r>
              <a:rPr lang="en-US" sz="4400" dirty="0"/>
              <a:t>Bay Transportation Authority dataset </a:t>
            </a:r>
            <a:endParaRPr lang="en-US" sz="4400" dirty="0" smtClean="0"/>
          </a:p>
          <a:p>
            <a:pPr marL="457200" indent="-457200">
              <a:buFont typeface="Arial"/>
              <a:buChar char="•"/>
            </a:pPr>
            <a:r>
              <a:rPr lang="en-US" sz="4400" dirty="0" smtClean="0"/>
              <a:t>Goal: accurately predict </a:t>
            </a:r>
            <a:r>
              <a:rPr lang="en-US" sz="4400" dirty="0" smtClean="0"/>
              <a:t>bus arrival times</a:t>
            </a:r>
            <a:endParaRPr lang="en-US" sz="4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20693" y="10162870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920693" y="10049344"/>
            <a:ext cx="17373600" cy="8629103"/>
          </a:xfrm>
        </p:spPr>
        <p:txBody>
          <a:bodyPr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357125" y="2690460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2" name="Content Placeholder 11" descr="neural_net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269" r="-217" b="9444"/>
          <a:stretch/>
        </p:blipFill>
        <p:spPr>
          <a:xfrm>
            <a:off x="27079155" y="7227292"/>
            <a:ext cx="10291979" cy="6956882"/>
          </a:xfrm>
          <a:ln>
            <a:noFill/>
          </a:ln>
        </p:spPr>
      </p:pic>
      <p:sp>
        <p:nvSpPr>
          <p:cNvPr id="1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357125" y="14774858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16" name="Content Placeholder 15" descr="Screen Shot 2016-11-21 at 2.24.25 PM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5" b="730"/>
          <a:stretch/>
        </p:blipFill>
        <p:spPr>
          <a:xfrm>
            <a:off x="9476999" y="11317356"/>
            <a:ext cx="8817295" cy="8051281"/>
          </a:xfr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860000" y="6537960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 descr="grap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2364" r="21612" b="20473"/>
          <a:stretch/>
        </p:blipFill>
        <p:spPr>
          <a:xfrm>
            <a:off x="18591544" y="7471472"/>
            <a:ext cx="8536911" cy="65270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0693" y="11289549"/>
            <a:ext cx="8556306" cy="686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4400" dirty="0" smtClean="0"/>
              <a:t>1 bus: </a:t>
            </a:r>
            <a:r>
              <a:rPr lang="en-US" sz="4400" dirty="0" smtClean="0"/>
              <a:t>between </a:t>
            </a:r>
            <a:r>
              <a:rPr lang="en-US" sz="4400" dirty="0" smtClean="0"/>
              <a:t>Boston and Cambridge</a:t>
            </a:r>
          </a:p>
          <a:p>
            <a:pPr marL="857250" indent="-857250">
              <a:buFont typeface="Arial"/>
              <a:buChar char="•"/>
            </a:pPr>
            <a:r>
              <a:rPr lang="en-US" sz="4400" dirty="0" smtClean="0"/>
              <a:t>GPS data from the MBTA </a:t>
            </a:r>
            <a:endParaRPr lang="en-US" sz="4400" dirty="0" smtClean="0"/>
          </a:p>
          <a:p>
            <a:pPr marL="857250" indent="-857250">
              <a:buFont typeface="Arial"/>
              <a:buChar char="•"/>
            </a:pPr>
            <a:r>
              <a:rPr lang="en-US" sz="4400" dirty="0" smtClean="0"/>
              <a:t>Data partitions: daily, weekly, season</a:t>
            </a:r>
            <a:endParaRPr lang="en-US" sz="4400" dirty="0" smtClean="0"/>
          </a:p>
          <a:p>
            <a:pPr marL="857250" indent="-857250">
              <a:buFont typeface="Arial"/>
              <a:buChar char="•"/>
            </a:pPr>
            <a:r>
              <a:rPr lang="en-US" sz="4400" dirty="0" smtClean="0"/>
              <a:t>Relevant </a:t>
            </a:r>
            <a:r>
              <a:rPr lang="en-US" sz="4400" dirty="0" smtClean="0"/>
              <a:t>Features</a:t>
            </a:r>
            <a:r>
              <a:rPr lang="en-US" sz="4400" dirty="0" smtClean="0"/>
              <a:t>: schedule adherence, dwell time</a:t>
            </a:r>
          </a:p>
          <a:p>
            <a:pPr marL="857250" indent="-857250">
              <a:buFont typeface="Arial"/>
              <a:buChar char="•"/>
            </a:pPr>
            <a:r>
              <a:rPr lang="en-US" sz="4400" dirty="0" smtClean="0"/>
              <a:t>Features: inputs </a:t>
            </a:r>
            <a:r>
              <a:rPr lang="en-US" sz="4400" dirty="0" smtClean="0"/>
              <a:t>to </a:t>
            </a:r>
            <a:r>
              <a:rPr lang="en-US" sz="4400" dirty="0" smtClean="0"/>
              <a:t>data </a:t>
            </a:r>
            <a:r>
              <a:rPr lang="en-US" sz="4400" dirty="0" smtClean="0"/>
              <a:t>model</a:t>
            </a:r>
          </a:p>
          <a:p>
            <a:pPr marL="857250" indent="-857250">
              <a:buFont typeface="Arial"/>
              <a:buChar char="•"/>
            </a:pPr>
            <a:r>
              <a:rPr lang="en-US" sz="4400" dirty="0" smtClean="0"/>
              <a:t>Model outputs predicted arrival 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76999" y="19756715"/>
            <a:ext cx="91145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1: 1 Bus route through Boston and Cambridge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39632" y="14007774"/>
            <a:ext cx="82998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2: Histogram of bus arrival time intervals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68381" y="13957510"/>
            <a:ext cx="80078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3: Sample neural net architecture</a:t>
            </a:r>
            <a:r>
              <a:rPr lang="en-US" sz="3200" baseline="30000" dirty="0" smtClean="0"/>
              <a:t>4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19719721" y="3784598"/>
            <a:ext cx="151690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4000" dirty="0" smtClean="0"/>
              <a:t>Statistical Models: Poisson Distribution and Gaussian Unitary Ensemble</a:t>
            </a:r>
            <a:r>
              <a:rPr lang="en-US" sz="4000" baseline="30000" dirty="0"/>
              <a:t>1</a:t>
            </a:r>
            <a:endParaRPr lang="en-US" sz="4000" dirty="0" smtClean="0"/>
          </a:p>
          <a:p>
            <a:pPr marL="857250" indent="-857250">
              <a:buFont typeface="Arial"/>
              <a:buChar char="•"/>
            </a:pPr>
            <a:r>
              <a:rPr lang="en-US" sz="4000" dirty="0"/>
              <a:t>M</a:t>
            </a:r>
            <a:r>
              <a:rPr lang="en-US" sz="4000" dirty="0" smtClean="0"/>
              <a:t>achine </a:t>
            </a:r>
            <a:r>
              <a:rPr lang="en-US" sz="4000" dirty="0" smtClean="0"/>
              <a:t>learning: neural nets</a:t>
            </a:r>
            <a:r>
              <a:rPr lang="en-US" sz="4000" baseline="30000" dirty="0" smtClean="0"/>
              <a:t>2</a:t>
            </a:r>
            <a:endParaRPr lang="en-US" sz="4000" dirty="0" smtClean="0"/>
          </a:p>
          <a:p>
            <a:pPr marL="857250" indent="-857250">
              <a:buFont typeface="Arial"/>
              <a:buChar char="•"/>
            </a:pPr>
            <a:r>
              <a:rPr lang="en-US" sz="4000" dirty="0" smtClean="0"/>
              <a:t>Proposed solution: </a:t>
            </a:r>
            <a:r>
              <a:rPr lang="en-US" sz="4000" dirty="0" smtClean="0"/>
              <a:t>deep </a:t>
            </a:r>
            <a:r>
              <a:rPr lang="en-US" sz="4000" dirty="0" smtClean="0"/>
              <a:t>neural net combined with statistical model</a:t>
            </a:r>
          </a:p>
          <a:p>
            <a:pPr marL="857250" indent="-857250">
              <a:buFont typeface="Arial"/>
              <a:buChar char="•"/>
            </a:pPr>
            <a:r>
              <a:rPr lang="en-US" sz="4000" dirty="0" smtClean="0"/>
              <a:t>Model trained across several years of data</a:t>
            </a:r>
          </a:p>
          <a:p>
            <a:pPr marL="857250" indent="-857250">
              <a:buFont typeface="Arial"/>
              <a:buChar char="•"/>
            </a:pPr>
            <a:r>
              <a:rPr lang="en-US" sz="4000" dirty="0" smtClean="0"/>
              <a:t>Root Mean Square </a:t>
            </a:r>
            <a:r>
              <a:rPr lang="en-US" sz="4000" dirty="0" smtClean="0"/>
              <a:t>Error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19719721" y="15593690"/>
            <a:ext cx="16050936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3600" dirty="0" smtClean="0"/>
              <a:t>Refine models and determine best predictors for bus arrival time</a:t>
            </a:r>
          </a:p>
          <a:p>
            <a:pPr marL="857250" indent="-857250">
              <a:buFont typeface="Arial"/>
              <a:buChar char="•"/>
            </a:pPr>
            <a:r>
              <a:rPr lang="en-US" sz="3600" dirty="0" smtClean="0"/>
              <a:t>Compare accuracy of models across routes</a:t>
            </a:r>
          </a:p>
          <a:p>
            <a:pPr marL="857250" indent="-857250">
              <a:buFont typeface="Arial"/>
              <a:buChar char="•"/>
            </a:pPr>
            <a:r>
              <a:rPr lang="en-US" sz="3600" dirty="0" smtClean="0"/>
              <a:t>Determine online method to generate real time predictions</a:t>
            </a:r>
          </a:p>
          <a:p>
            <a:pPr marL="857250" indent="-857250">
              <a:buFont typeface="Arial"/>
              <a:buChar char="•"/>
            </a:pPr>
            <a:endParaRPr lang="en-US" sz="3200" dirty="0" smtClean="0"/>
          </a:p>
          <a:p>
            <a:r>
              <a:rPr lang="en-US" sz="2800" dirty="0" smtClean="0"/>
              <a:t>Works Cited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 err="1" smtClean="0"/>
              <a:t>Krbálek</a:t>
            </a:r>
            <a:r>
              <a:rPr lang="en-US" sz="2800" dirty="0"/>
              <a:t>, Milan, and </a:t>
            </a:r>
            <a:r>
              <a:rPr lang="en-US" sz="2800" dirty="0" err="1"/>
              <a:t>Petr</a:t>
            </a:r>
            <a:r>
              <a:rPr lang="en-US" sz="2800" dirty="0"/>
              <a:t> </a:t>
            </a:r>
            <a:r>
              <a:rPr lang="en-US" sz="2800" dirty="0" err="1"/>
              <a:t>Seba</a:t>
            </a:r>
            <a:r>
              <a:rPr lang="en-US" sz="2800" dirty="0"/>
              <a:t>. "The statistical properties of the city transport in Cuernavaca (Mexico) and random matrix ensembles." Journal of Physics A: Mathematical and General 33.26 (2000): L229</a:t>
            </a:r>
            <a:r>
              <a:rPr lang="en-US" sz="28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sz="2800" dirty="0" err="1"/>
              <a:t>Jeong</a:t>
            </a:r>
            <a:r>
              <a:rPr lang="en-US" sz="2800" dirty="0"/>
              <a:t>, </a:t>
            </a:r>
            <a:r>
              <a:rPr lang="en-US" sz="2800" dirty="0" err="1"/>
              <a:t>Ranhee</a:t>
            </a:r>
            <a:r>
              <a:rPr lang="en-US" sz="2800" dirty="0"/>
              <a:t>, and Laurence R. </a:t>
            </a:r>
            <a:r>
              <a:rPr lang="en-US" sz="2800" dirty="0" err="1"/>
              <a:t>Rilett</a:t>
            </a:r>
            <a:r>
              <a:rPr lang="en-US" sz="2800" dirty="0"/>
              <a:t>. "Bus arrival time prediction using artificial neural network model." Intelligent Transportation Systems, 2004. Proceedings. The 7th International IEEE Conference on. IEEE, 2004.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ith no boxes">
  <a:themeElements>
    <a:clrScheme name="Custom 2">
      <a:dk1>
        <a:sysClr val="windowText" lastClr="000000"/>
      </a:dk1>
      <a:lt1>
        <a:sysClr val="window" lastClr="FFFFFF"/>
      </a:lt1>
      <a:dk2>
        <a:srgbClr val="263B86"/>
      </a:dk2>
      <a:lt2>
        <a:srgbClr val="4F48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2F389E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275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2 Column with no boxes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Cooper</cp:lastModifiedBy>
  <cp:revision>63</cp:revision>
  <cp:lastPrinted>2016-12-01T20:20:02Z</cp:lastPrinted>
  <dcterms:created xsi:type="dcterms:W3CDTF">2013-11-25T16:31:35Z</dcterms:created>
  <dcterms:modified xsi:type="dcterms:W3CDTF">2016-12-02T17:06:03Z</dcterms:modified>
</cp:coreProperties>
</file>